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78" r:id="rId4"/>
    <p:sldId id="279" r:id="rId5"/>
    <p:sldId id="258" r:id="rId6"/>
    <p:sldId id="260" r:id="rId7"/>
    <p:sldId id="277" r:id="rId8"/>
    <p:sldId id="280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1" r:id="rId24"/>
    <p:sldId id="282" r:id="rId25"/>
    <p:sldId id="285" r:id="rId26"/>
    <p:sldId id="264" r:id="rId27"/>
  </p:sldIdLst>
  <p:sldSz cx="9144000" cy="5143500" type="screen16x9"/>
  <p:notesSz cx="6858000" cy="9144000"/>
  <p:defaultTextStyle>
    <a:lvl1pPr marL="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tr-T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7621" autoAdjust="0"/>
  </p:normalViewPr>
  <p:slideViewPr>
    <p:cSldViewPr>
      <p:cViewPr varScale="1">
        <p:scale>
          <a:sx n="100" d="100"/>
          <a:sy n="100" d="100"/>
        </p:scale>
        <p:origin x="83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tr-TR" sz="1200"/>
            </a:lvl1pPr>
            <a:extLst/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tr-TR" sz="1200"/>
            </a:lvl1pPr>
            <a:extLst/>
          </a:lstStyle>
          <a:p>
            <a:fld id="{A8ADFD5B-A66C-449C-B6E8-FB716D07777D}" type="datetimeFigureOut">
              <a:pPr/>
              <a:t>4.12.2021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tr-TR"/>
              <a:t>Ana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tr-TR" sz="1200"/>
            </a:lvl1pPr>
            <a:extLst/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tr-TR" sz="1200"/>
            </a:lvl1pPr>
            <a:extLst/>
          </a:lstStyle>
          <a:p>
            <a:fld id="{CA5D3BF3-D352-46FC-8343-31F56E6730EA}" type="slidenum"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433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tr-T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1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060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0601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0601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3" name="Google Shape;470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4" name="Google Shape;470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Slaydı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lang="tr-TR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tr-TR"/>
              <a:t>Asıl alt başlık stilini düzenlemek için tıklatın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lang="tr-TR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tr-TR">
                <a:solidFill>
                  <a:srgbClr val="FFFFFF"/>
                </a:solidFill>
              </a:rPr>
              <a:pPr algn="ctr"/>
              <a:t>4.12.2021</a:t>
            </a:fld>
            <a:endParaRPr kumimoji="0" lang="tr-TR" sz="200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 eaLnBrk="1" latinLnBrk="0" hangingPunct="1">
              <a:defRPr kumimoji="0" lang="tr-TR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tr-TR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 eaLnBrk="1" latinLnBrk="0" hangingPunct="1">
              <a:defRPr kumimoji="0" lang="tr-TR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tr-TR">
                <a:solidFill>
                  <a:schemeClr val="tx2"/>
                </a:solidFill>
              </a:rPr>
              <a:pPr/>
              <a:t>‹#›</a:t>
            </a:fld>
            <a:endParaRPr kumimoji="0" lang="tr-TR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0" hangingPunct="1">
              <a:defRPr kumimoji="0" lang="tr-TR" cap="all" baseline="0"/>
            </a:lvl1pPr>
            <a:extLst/>
          </a:lstStyle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zel Yerleş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pPr/>
              <a:t>4.12.2021</a:t>
            </a:fld>
            <a:endParaRPr kumimoji="0" lang="tr-TR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tr-TR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lang="tr-TR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lang="tr-TR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tr-TR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tr-TR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tr-TR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 eaLnBrk="1" latinLnBrk="0" hangingPunct="1">
              <a:buNone/>
              <a:defRPr kumimoji="0" lang="tr-TR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tr-TR"/>
              <a:t>Ana başlık stilini düzenlemek için tıklatın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pPr/>
              <a:t>4.12.2021</a:t>
            </a:fld>
            <a:endParaRPr kumimoji="0"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lang="tr-TR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tr-TR" sz="2400" b="1">
                <a:solidFill>
                  <a:srgbClr val="FFFFFF"/>
                </a:solidFill>
              </a:rPr>
              <a:pPr algn="ctr"/>
              <a:t>‹#›</a:t>
            </a:fld>
            <a:endParaRPr kumimoji="0" lang="tr-TR" sz="240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pPr/>
              <a:t>4.12.2021</a:t>
            </a:fld>
            <a:endParaRPr kumimoji="0"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 eaLnBrk="1" latinLnBrk="0" hangingPunct="1">
              <a:defRPr kumimoji="0" lang="tr-TR"/>
            </a:lvl1pPr>
            <a:extLst/>
          </a:lstStyle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pPr/>
              <a:t>4.12.2021</a:t>
            </a:fld>
            <a:endParaRPr kumimoji="0" lang="tr-T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tr-T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tr-T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tr-T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pPr/>
              <a:t>4.12.2021</a:t>
            </a:fld>
            <a:endParaRPr kumimoji="0"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tr-T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tr-TR">
                <a:solidFill>
                  <a:srgbClr val="FFFFFF"/>
                </a:solidFill>
              </a:rPr>
              <a:pPr/>
              <a:t>‹#›</a:t>
            </a:fld>
            <a:endParaRPr kumimoji="0" lang="tr-T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pPr/>
              <a:t>4.12.2021</a:t>
            </a:fld>
            <a:endParaRPr kumimoji="0"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0" hangingPunct="1">
              <a:defRPr kumimoji="0" lang="tr-TR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tr-TR">
                <a:solidFill>
                  <a:schemeClr val="tx2"/>
                </a:solidFill>
              </a:rPr>
              <a:pPr/>
              <a:t>‹#›</a:t>
            </a:fld>
            <a:endParaRPr kumimoji="0" lang="tr-TR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İçerik, Açıklama Yazıl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 eaLnBrk="1" latinLnBrk="0" hangingPunct="1">
              <a:buNone/>
              <a:defRPr kumimoji="0" lang="tr-TR" sz="4200" b="0"/>
            </a:lvl1pPr>
            <a:extLst/>
          </a:lstStyle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pPr/>
              <a:t>4.12.2021</a:t>
            </a:fld>
            <a:endParaRPr kumimoji="0"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tr-T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tr-TR">
                <a:solidFill>
                  <a:srgbClr val="FFFFFF"/>
                </a:solidFill>
              </a:rPr>
              <a:pPr/>
              <a:t>‹#›</a:t>
            </a:fld>
            <a:endParaRPr kumimoji="0" lang="tr-TR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lang="tr-TR" sz="1800"/>
            </a:lvl1pPr>
            <a:lvl2pPr eaLnBrk="1" latinLnBrk="0" hangingPunct="1">
              <a:buNone/>
              <a:defRPr kumimoji="0" lang="tr-TR" sz="1200"/>
            </a:lvl2pPr>
            <a:lvl3pPr eaLnBrk="1" latinLnBrk="0" hangingPunct="1">
              <a:buNone/>
              <a:defRPr kumimoji="0" lang="tr-TR" sz="1000"/>
            </a:lvl3pPr>
            <a:lvl4pPr eaLnBrk="1" latinLnBrk="0" hangingPunct="1">
              <a:buNone/>
              <a:defRPr kumimoji="0" lang="tr-TR" sz="900"/>
            </a:lvl4pPr>
            <a:lvl5pPr eaLnBrk="1" latinLnBrk="0" hangingPunct="1">
              <a:buNone/>
              <a:defRPr kumimoji="0" lang="tr-TR" sz="9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, Açıklama Yazılı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lang="tr-TR" sz="3200"/>
            </a:lvl1pPr>
            <a:extLst/>
          </a:lstStyle>
          <a:p>
            <a:r>
              <a:rPr kumimoji="0" lang="tr-TR"/>
              <a:t>Resim eklemek için simgeyi tıklatın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tr-TR" sz="1700"/>
            </a:lvl1pPr>
            <a:lvl2pPr eaLnBrk="1" latinLnBrk="0" hangingPunct="1">
              <a:buFontTx/>
              <a:buNone/>
              <a:defRPr kumimoji="0" lang="tr-TR" sz="1200"/>
            </a:lvl2pPr>
            <a:lvl3pPr eaLnBrk="1" latinLnBrk="0" hangingPunct="1">
              <a:buFontTx/>
              <a:buNone/>
              <a:defRPr kumimoji="0" lang="tr-TR" sz="1000"/>
            </a:lvl3pPr>
            <a:lvl4pPr eaLnBrk="1" latinLnBrk="0" hangingPunct="1">
              <a:buFontTx/>
              <a:buNone/>
              <a:defRPr kumimoji="0" lang="tr-TR" sz="900"/>
            </a:lvl4pPr>
            <a:lvl5pPr eaLnBrk="1" latinLnBrk="0" hangingPunct="1">
              <a:buFontTx/>
              <a:buNone/>
              <a:defRPr kumimoji="0" lang="tr-TR" sz="9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0" hangingPunct="1">
              <a:buNone/>
              <a:defRPr kumimoji="0" lang="tr-TR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tr-TR"/>
              <a:t>Asıl başlık stili için tıklatın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pPr/>
              <a:t>4.12.2021</a:t>
            </a:fld>
            <a:endParaRPr kumimoji="0"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lang="tr-TR" sz="2800"/>
            </a:lvl1pPr>
            <a:extLst/>
          </a:lstStyle>
          <a:p>
            <a:pPr algn="ctr"/>
            <a:fld id="{8F82E0A0-C266-4798-8C8F-B9F91E9DA37E}" type="slidenum">
              <a:rPr kumimoji="0" lang="tr-TR" sz="2800" b="1">
                <a:solidFill>
                  <a:srgbClr val="FFFFFF"/>
                </a:solidFill>
              </a:rPr>
              <a:pPr algn="ctr"/>
              <a:t>‹#›</a:t>
            </a:fld>
            <a:endParaRPr kumimoji="0" lang="tr-TR" sz="280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kumimoji="0"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/>
              <a:t>Asıl metin stillerini düzenlemek için tıklatın</a:t>
            </a:r>
          </a:p>
          <a:p>
            <a:pPr lvl="1" eaLnBrk="1" latinLnBrk="0" hangingPunct="1"/>
            <a:r>
              <a:rPr kumimoji="0" lang="tr-TR"/>
              <a:t>İkinci düzey</a:t>
            </a:r>
          </a:p>
          <a:p>
            <a:pPr lvl="2" eaLnBrk="1" latinLnBrk="0" hangingPunct="1"/>
            <a:r>
              <a:rPr kumimoji="0" lang="tr-TR"/>
              <a:t>Üçüncü düzey</a:t>
            </a:r>
          </a:p>
          <a:p>
            <a:pPr lvl="3" eaLnBrk="1" latinLnBrk="0" hangingPunct="1"/>
            <a:r>
              <a:rPr kumimoji="0" lang="tr-TR"/>
              <a:t>Dördüncü düzey</a:t>
            </a:r>
          </a:p>
          <a:p>
            <a:pPr lvl="4" eaLnBrk="1" latinLnBrk="0" hangingPunct="1"/>
            <a:r>
              <a:rPr kumimoji="0" lang="tr-TR"/>
              <a:t>Beşinci düzey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lang="tr-TR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pPr/>
              <a:t>4.12.2021</a:t>
            </a:fld>
            <a:endParaRPr kumimoji="0" lang="tr-TR" sz="140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lang="tr-TR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tr-TR" sz="140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tr-T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lang="tr-TR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tr-TR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tr-TR" sz="1400" b="1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0" hangingPunct="1"/>
            <a:r>
              <a:rPr kumimoji="0" lang="tr-TR"/>
              <a:t>Asıl başlık stili için tıklatın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tr-TR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tr-T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tr-T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tr-T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tr-T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tr-T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tr-TR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tr-T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gif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5.mp4"/><Relationship Id="rId7" Type="http://schemas.openxmlformats.org/officeDocument/2006/relationships/image" Target="../media/image4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992882" y="123478"/>
            <a:ext cx="5256584" cy="787779"/>
          </a:xfrm>
        </p:spPr>
        <p:txBody>
          <a:bodyPr>
            <a:normAutofit fontScale="90000"/>
          </a:bodyPr>
          <a:lstStyle/>
          <a:p>
            <a:br>
              <a:rPr lang="tr-TR" dirty="0"/>
            </a:br>
            <a:r>
              <a:rPr lang="tr-TR" dirty="0"/>
              <a:t> </a:t>
            </a:r>
            <a:r>
              <a:rPr lang="tr-TR" b="1" dirty="0"/>
              <a:t>ETKİLEŞİMLİ SUNUM </a:t>
            </a:r>
            <a:r>
              <a:rPr lang="tr-TR" dirty="0"/>
              <a:t>	</a:t>
            </a:r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Scratch</a:t>
            </a:r>
            <a:r>
              <a:rPr lang="tr-TR" dirty="0"/>
              <a:t> </a:t>
            </a:r>
            <a:r>
              <a:rPr lang="tr-TR" b="1" dirty="0"/>
              <a:t>SUNUM Hazırlama</a:t>
            </a:r>
            <a:endParaRPr lang="tr-TR" dirty="0"/>
          </a:p>
        </p:txBody>
      </p:sp>
      <p:pic>
        <p:nvPicPr>
          <p:cNvPr id="7" name="image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0" y="2859782"/>
            <a:ext cx="1482725" cy="1359535"/>
          </a:xfrm>
          <a:prstGeom prst="rect">
            <a:avLst/>
          </a:prstGeom>
          <a:ln/>
        </p:spPr>
      </p:pic>
      <p:pic>
        <p:nvPicPr>
          <p:cNvPr id="1029" name="Picture 5" descr="Presentation Free PNG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3498"/>
            <a:ext cx="5688632" cy="426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7544" y="220653"/>
            <a:ext cx="4608512" cy="59433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anchor="b">
            <a:spAutoFit/>
          </a:bodyPr>
          <a:lstStyle/>
          <a:p>
            <a:r>
              <a:rPr lang="tr-TR" sz="3200" b="1" dirty="0">
                <a:solidFill>
                  <a:prstClr val="black"/>
                </a:solidFill>
                <a:latin typeface="Century Schoolbook"/>
                <a:ea typeface="+mn-ea"/>
                <a:cs typeface="+mn-cs"/>
              </a:rPr>
              <a:t>Ele Alınan Konular</a:t>
            </a:r>
          </a:p>
        </p:txBody>
      </p:sp>
      <p:sp>
        <p:nvSpPr>
          <p:cNvPr id="4" name="Rectangle 3"/>
          <p:cNvSpPr>
            <a:spLocks noGrp="1"/>
          </p:cNvSpPr>
          <p:nvPr>
            <p:ph sz="quarter" idx="14"/>
          </p:nvPr>
        </p:nvSpPr>
        <p:spPr>
          <a:xfrm>
            <a:off x="323528" y="1419622"/>
            <a:ext cx="4495800" cy="3505200"/>
          </a:xfrm>
        </p:spPr>
        <p:txBody>
          <a:bodyPr>
            <a:normAutofit fontScale="85000" lnSpcReduction="20000"/>
          </a:bodyPr>
          <a:lstStyle/>
          <a:p>
            <a:pPr marL="274320" lvl="1"/>
            <a:r>
              <a:rPr lang="tr-TR" sz="2300" b="1" dirty="0">
                <a:solidFill>
                  <a:srgbClr val="FF0000"/>
                </a:solidFill>
              </a:rPr>
              <a:t>Paralellik: </a:t>
            </a:r>
            <a:r>
              <a:rPr lang="tr-TR" sz="2300" dirty="0"/>
              <a:t>Bağımsız ya da birbirine bağımlı olarak aynı anda gerçekleşen olayların sürecini ifade eder. </a:t>
            </a:r>
          </a:p>
          <a:p>
            <a:pPr marL="274320" lvl="1"/>
            <a:r>
              <a:rPr lang="tr-TR" sz="2300" b="1" dirty="0">
                <a:solidFill>
                  <a:srgbClr val="FF0000"/>
                </a:solidFill>
              </a:rPr>
              <a:t>Hata Ayıklama: </a:t>
            </a:r>
            <a:r>
              <a:rPr lang="tr-TR" sz="2300" dirty="0"/>
              <a:t>Bir program istenildiği şekilde çalışmadığı zaman, programdaki hataları tespit etme ve çözme sürecidir.</a:t>
            </a:r>
          </a:p>
          <a:p>
            <a:pPr marL="274320" lvl="1"/>
            <a:r>
              <a:rPr lang="tr-TR" sz="2300" b="1" dirty="0">
                <a:solidFill>
                  <a:srgbClr val="FF0000"/>
                </a:solidFill>
              </a:rPr>
              <a:t>Kontrol Yapıları : </a:t>
            </a:r>
            <a:r>
              <a:rPr lang="tr-TR" sz="2300" dirty="0"/>
              <a:t>Bir programın çalışma şeklinin yönünü veya akış düzenini belirleyen kod bölümleridir. Bu aktivitedeki kontrol yapısı döngülere odaklanır</a:t>
            </a:r>
          </a:p>
          <a:p>
            <a:pPr marL="274320"/>
            <a:endParaRPr lang="tr-TR" dirty="0"/>
          </a:p>
        </p:txBody>
      </p:sp>
      <p:pic>
        <p:nvPicPr>
          <p:cNvPr id="6" name="image9.png"/>
          <p:cNvPicPr/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7657363" y="-236562"/>
            <a:ext cx="1508760" cy="1508760"/>
          </a:xfrm>
          <a:prstGeom prst="rect">
            <a:avLst/>
          </a:prstGeom>
          <a:ln/>
        </p:spPr>
      </p:pic>
      <p:pic>
        <p:nvPicPr>
          <p:cNvPr id="6146" name="Picture 2" descr="D:\STEM_ders_doc\gif_anim_resim\assets_-LAqwYovmUPn5V6CMeID_-LAwz40S_mqXvSwcDbjM_-LAx0lCiPWRiENb8L0Sj_trigger-headtrack-anim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1491630"/>
            <a:ext cx="426494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95536" y="225430"/>
            <a:ext cx="2808312" cy="58477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3200" b="1" dirty="0">
                <a:solidFill>
                  <a:prstClr val="black"/>
                </a:solidFill>
                <a:latin typeface="Century Schoolbook"/>
                <a:ea typeface="+mn-ea"/>
                <a:cs typeface="+mn-cs"/>
              </a:rPr>
              <a:t>İşlemler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3"/>
          </p:nvPr>
        </p:nvSpPr>
        <p:spPr>
          <a:xfrm>
            <a:off x="0" y="1352550"/>
            <a:ext cx="4788024" cy="379095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tr-TR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Etkinliğin Tanıtımı:</a:t>
            </a:r>
            <a:endParaRPr lang="tr-TR" sz="6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tr-TR" sz="3400" dirty="0"/>
              <a:t>Bu aktivitede, etkileşimli bir sunum oluşturmak için kod blokları kullanılacaktır. Etkileşimli sunumlar, izleyiciyi çekmek için düğmeler, sesler ve tuşa basma gibi olay özelliklerini kullanırlar.</a:t>
            </a:r>
            <a:endParaRPr lang="tr-TR" sz="5100" dirty="0"/>
          </a:p>
          <a:p>
            <a:pPr lvl="1"/>
            <a:r>
              <a:rPr lang="tr-TR" sz="3400" dirty="0"/>
              <a:t>Bazı sorulara cevap arayarak hazırlık çalışmasına </a:t>
            </a:r>
            <a:r>
              <a:rPr lang="tr-TR" sz="3400" dirty="0" err="1"/>
              <a:t>başlayabilriz</a:t>
            </a:r>
            <a:r>
              <a:rPr lang="tr-TR" sz="3400" dirty="0"/>
              <a:t>. Hiç bir sunum izleyip etkileşime geçtiniz mi?  Örneğin, bazı müzelerde öğrenmek istediğiniz konuyu seçmenize izin veren düğmeler içeren sunumlar bulunur.</a:t>
            </a:r>
            <a:endParaRPr lang="tr-TR" sz="5100" dirty="0"/>
          </a:p>
          <a:p>
            <a:pPr marL="0" indent="0">
              <a:buNone/>
            </a:pPr>
            <a:r>
              <a:rPr lang="tr-TR" sz="3200" dirty="0"/>
              <a:t> </a:t>
            </a:r>
            <a:endParaRPr lang="tr-TR" sz="4400" dirty="0"/>
          </a:p>
          <a:p>
            <a:pPr lvl="0"/>
            <a:r>
              <a:rPr lang="tr-TR" sz="3800" dirty="0"/>
              <a:t>Her sunumun bir konusu ve izleyicisi olur. Burada sunum için konu belirleyebilirsiniz.</a:t>
            </a:r>
            <a:endParaRPr lang="tr-TR" sz="5900" dirty="0"/>
          </a:p>
          <a:p>
            <a:pPr lvl="0"/>
            <a:r>
              <a:rPr lang="tr-TR" sz="3800" dirty="0"/>
              <a:t>Kodlamaya başlamadan önce, bir konu ve ana fikirlerini oluşturup en az  üç slaydı planladıkları bir ön yazma çalışması yapın.</a:t>
            </a:r>
            <a:endParaRPr lang="tr-TR" sz="5900" dirty="0"/>
          </a:p>
          <a:p>
            <a:endParaRPr lang="tr-TR" dirty="0"/>
          </a:p>
        </p:txBody>
      </p:sp>
      <p:pic>
        <p:nvPicPr>
          <p:cNvPr id="7170" name="Picture 2" descr="D:\STEM_ders_doc\gif_anim_resim\animated-cog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35646"/>
            <a:ext cx="37147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63508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932589"/>
            <a:ext cx="1569509" cy="1997557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1763634" y="1491629"/>
            <a:ext cx="5493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sz="2000" b="1" dirty="0"/>
              <a:t>Silinen  bir karakteri geri yükleme..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51" y="2932589"/>
            <a:ext cx="23336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ikdörtgen 10"/>
          <p:cNvSpPr/>
          <p:nvPr/>
        </p:nvSpPr>
        <p:spPr>
          <a:xfrm>
            <a:off x="2860895" y="2140501"/>
            <a:ext cx="4396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Düzenle-Kuklayı Geri Getir</a:t>
            </a:r>
          </a:p>
        </p:txBody>
      </p:sp>
      <p:grpSp>
        <p:nvGrpSpPr>
          <p:cNvPr id="13" name="Grup 12"/>
          <p:cNvGrpSpPr/>
          <p:nvPr/>
        </p:nvGrpSpPr>
        <p:grpSpPr>
          <a:xfrm>
            <a:off x="83228" y="1491629"/>
            <a:ext cx="1800881" cy="3246677"/>
            <a:chOff x="-37247" y="1309250"/>
            <a:chExt cx="1800881" cy="3246677"/>
          </a:xfrm>
        </p:grpSpPr>
        <p:pic>
          <p:nvPicPr>
            <p:cNvPr id="7" name="Picture 3" descr="C:\Users\ilyas\AppData\Local\Microsoft\Windows\INetCache\IE\W6FKEQTG\magnifier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7247" y="1309250"/>
              <a:ext cx="1800881" cy="3246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ilyas\AppData\Local\Microsoft\Windows\INetCache\IE\DLFFPA0B\question-683251_64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691684"/>
              <a:ext cx="611673" cy="787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14" name="Dikdörtgen 13"/>
          <p:cNvSpPr/>
          <p:nvPr/>
        </p:nvSpPr>
        <p:spPr>
          <a:xfrm>
            <a:off x="611560" y="339502"/>
            <a:ext cx="649363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sz="3200" b="1" dirty="0">
                <a:solidFill>
                  <a:prstClr val="black"/>
                </a:solidFill>
                <a:latin typeface="Century Schoolbook"/>
              </a:rPr>
              <a:t>Eklenti Çözüm </a:t>
            </a:r>
            <a:r>
              <a:rPr sz="3200" b="1" dirty="0" err="1">
                <a:solidFill>
                  <a:prstClr val="black"/>
                </a:solidFill>
                <a:latin typeface="Century Schoolbook"/>
              </a:rPr>
              <a:t>Klavuzu</a:t>
            </a:r>
            <a:r>
              <a:rPr sz="3200" b="1" dirty="0">
                <a:solidFill>
                  <a:prstClr val="black"/>
                </a:solidFill>
                <a:latin typeface="Century Schoolbook"/>
              </a:rPr>
              <a:t>:</a:t>
            </a:r>
          </a:p>
        </p:txBody>
      </p:sp>
      <p:pic>
        <p:nvPicPr>
          <p:cNvPr id="15" name="image6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459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90" y="2859782"/>
            <a:ext cx="1569509" cy="1997557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2339752" y="1419622"/>
            <a:ext cx="5493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sz="2400" b="1" dirty="0"/>
              <a:t>Silinen kodu geri getirme.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3491880" y="2067694"/>
            <a:ext cx="3970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Sağ </a:t>
            </a:r>
            <a:r>
              <a:rPr lang="tr-TR" sz="2400" dirty="0" err="1"/>
              <a:t>mouse</a:t>
            </a:r>
            <a:r>
              <a:rPr lang="tr-TR" sz="2400" dirty="0"/>
              <a:t>  - Geri Al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691383"/>
            <a:ext cx="26003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up 9"/>
          <p:cNvGrpSpPr/>
          <p:nvPr/>
        </p:nvGrpSpPr>
        <p:grpSpPr>
          <a:xfrm>
            <a:off x="83228" y="1491629"/>
            <a:ext cx="1800881" cy="3246677"/>
            <a:chOff x="-37247" y="1309250"/>
            <a:chExt cx="1800881" cy="3246677"/>
          </a:xfrm>
        </p:grpSpPr>
        <p:pic>
          <p:nvPicPr>
            <p:cNvPr id="11" name="Picture 3" descr="C:\Users\ilyas\AppData\Local\Microsoft\Windows\INetCache\IE\W6FKEQTG\magnifier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7247" y="1309250"/>
              <a:ext cx="1800881" cy="3246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ilyas\AppData\Local\Microsoft\Windows\INetCache\IE\DLFFPA0B\question-683251_64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691684"/>
              <a:ext cx="611673" cy="787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Dikdörtgen 13"/>
          <p:cNvSpPr/>
          <p:nvPr/>
        </p:nvSpPr>
        <p:spPr>
          <a:xfrm>
            <a:off x="611560" y="339502"/>
            <a:ext cx="649363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sz="3200" b="1" dirty="0">
                <a:solidFill>
                  <a:prstClr val="black"/>
                </a:solidFill>
                <a:latin typeface="Century Schoolbook"/>
              </a:rPr>
              <a:t>Eklenti Çözüm </a:t>
            </a:r>
            <a:r>
              <a:rPr sz="3200" b="1" dirty="0" err="1">
                <a:solidFill>
                  <a:prstClr val="black"/>
                </a:solidFill>
                <a:latin typeface="Century Schoolbook"/>
              </a:rPr>
              <a:t>Klavuzu</a:t>
            </a:r>
            <a:r>
              <a:rPr sz="3200" b="1" dirty="0">
                <a:solidFill>
                  <a:prstClr val="black"/>
                </a:solidFill>
                <a:latin typeface="Century Schoolbook"/>
              </a:rPr>
              <a:t>:</a:t>
            </a:r>
          </a:p>
        </p:txBody>
      </p:sp>
      <p:pic>
        <p:nvPicPr>
          <p:cNvPr id="15" name="image6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942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 4"/>
          <p:cNvGrpSpPr/>
          <p:nvPr/>
        </p:nvGrpSpPr>
        <p:grpSpPr>
          <a:xfrm>
            <a:off x="83228" y="1491629"/>
            <a:ext cx="1800881" cy="3246677"/>
            <a:chOff x="-37247" y="1309250"/>
            <a:chExt cx="1800881" cy="3246677"/>
          </a:xfrm>
        </p:grpSpPr>
        <p:pic>
          <p:nvPicPr>
            <p:cNvPr id="6" name="Picture 3" descr="C:\Users\ilyas\AppData\Local\Microsoft\Windows\INetCache\IE\W6FKEQTG\magnifier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7247" y="1309250"/>
              <a:ext cx="1800881" cy="3246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ilyas\AppData\Local\Microsoft\Windows\INetCache\IE\DLFFPA0B\question-683251_640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691684"/>
              <a:ext cx="611673" cy="787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859782"/>
            <a:ext cx="1569509" cy="1997557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>
            <a:off x="1445015" y="1260796"/>
            <a:ext cx="5493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sz="2400" b="1" dirty="0"/>
              <a:t>Karakter yönünü çevirme</a:t>
            </a:r>
          </a:p>
        </p:txBody>
      </p:sp>
      <p:graphicFrame>
        <p:nvGraphicFramePr>
          <p:cNvPr id="11" name="Tablo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283627"/>
              </p:ext>
            </p:extLst>
          </p:nvPr>
        </p:nvGraphicFramePr>
        <p:xfrm>
          <a:off x="1956071" y="1841669"/>
          <a:ext cx="6227572" cy="3723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6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tr-TR" sz="1400" b="1" dirty="0">
                          <a:effectLst/>
                          <a:highlight>
                            <a:srgbClr val="FFFFFF"/>
                          </a:highlight>
                        </a:rPr>
                        <a:t>Karakter seç -&gt;</a:t>
                      </a:r>
                      <a:endParaRPr lang="tr-TR" sz="2000" b="1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tr-TR" sz="1400" b="1" dirty="0">
                          <a:effectLst/>
                          <a:highlight>
                            <a:srgbClr val="FFFFFF"/>
                          </a:highlight>
                        </a:rPr>
                        <a:t>Kostümler -&gt;</a:t>
                      </a:r>
                      <a:endParaRPr lang="tr-TR" sz="2000" b="1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tr-TR" sz="1400" b="1" dirty="0">
                          <a:effectLst/>
                          <a:highlight>
                            <a:srgbClr val="FFFFFF"/>
                          </a:highlight>
                        </a:rPr>
                        <a:t>Seç aracı -&gt;</a:t>
                      </a:r>
                      <a:endParaRPr lang="tr-TR" sz="2000" b="1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tr-TR" sz="1400" b="1" dirty="0">
                          <a:effectLst/>
                          <a:highlight>
                            <a:srgbClr val="FFFFFF"/>
                          </a:highlight>
                        </a:rPr>
                        <a:t>Yatay Çevir</a:t>
                      </a:r>
                      <a:endParaRPr lang="tr-TR" sz="2000" b="1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image9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956071" y="2629196"/>
            <a:ext cx="1008112" cy="947347"/>
          </a:xfrm>
          <a:prstGeom prst="rect">
            <a:avLst/>
          </a:prstGeom>
          <a:ln/>
        </p:spPr>
      </p:pic>
      <p:pic>
        <p:nvPicPr>
          <p:cNvPr id="13" name="image8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362956" y="2781790"/>
            <a:ext cx="1387971" cy="642157"/>
          </a:xfrm>
          <a:prstGeom prst="rect">
            <a:avLst/>
          </a:prstGeom>
          <a:ln/>
        </p:spPr>
      </p:pic>
      <p:pic>
        <p:nvPicPr>
          <p:cNvPr id="14" name="image7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271894" y="2806886"/>
            <a:ext cx="864096" cy="650827"/>
          </a:xfrm>
          <a:prstGeom prst="rect">
            <a:avLst/>
          </a:prstGeom>
          <a:ln/>
        </p:spPr>
      </p:pic>
      <p:pic>
        <p:nvPicPr>
          <p:cNvPr id="15" name="image3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6687017" y="2806886"/>
            <a:ext cx="1080120" cy="651254"/>
          </a:xfrm>
          <a:prstGeom prst="rect">
            <a:avLst/>
          </a:prstGeom>
          <a:ln/>
        </p:spPr>
      </p:pic>
      <p:sp>
        <p:nvSpPr>
          <p:cNvPr id="16" name="Yukarı Bükülü Ok 15"/>
          <p:cNvSpPr/>
          <p:nvPr/>
        </p:nvSpPr>
        <p:spPr>
          <a:xfrm>
            <a:off x="2460127" y="3508654"/>
            <a:ext cx="1155583" cy="5760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7" name="Aşağı Bükülü Ok 16"/>
          <p:cNvSpPr/>
          <p:nvPr/>
        </p:nvSpPr>
        <p:spPr>
          <a:xfrm>
            <a:off x="4191774" y="2284518"/>
            <a:ext cx="1512168" cy="4972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Yukarı Bükülü Ok 17"/>
          <p:cNvSpPr/>
          <p:nvPr/>
        </p:nvSpPr>
        <p:spPr>
          <a:xfrm>
            <a:off x="5846230" y="3508654"/>
            <a:ext cx="1155583" cy="5760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0" name="Dikdörtgen 19"/>
          <p:cNvSpPr/>
          <p:nvPr/>
        </p:nvSpPr>
        <p:spPr>
          <a:xfrm>
            <a:off x="611560" y="339502"/>
            <a:ext cx="649363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sz="3200" b="1" dirty="0">
                <a:solidFill>
                  <a:prstClr val="black"/>
                </a:solidFill>
                <a:latin typeface="Century Schoolbook"/>
              </a:rPr>
              <a:t>Eklenti Çözüm </a:t>
            </a:r>
            <a:r>
              <a:rPr sz="3200" b="1" dirty="0" err="1">
                <a:solidFill>
                  <a:prstClr val="black"/>
                </a:solidFill>
                <a:latin typeface="Century Schoolbook"/>
              </a:rPr>
              <a:t>Klavuzu</a:t>
            </a:r>
            <a:r>
              <a:rPr sz="3200" b="1" dirty="0">
                <a:solidFill>
                  <a:prstClr val="black"/>
                </a:solidFill>
                <a:latin typeface="Century Schoolbook"/>
              </a:rPr>
              <a:t>:</a:t>
            </a:r>
          </a:p>
        </p:txBody>
      </p:sp>
      <p:pic>
        <p:nvPicPr>
          <p:cNvPr id="21" name="image6.png"/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892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 4"/>
          <p:cNvGrpSpPr/>
          <p:nvPr/>
        </p:nvGrpSpPr>
        <p:grpSpPr>
          <a:xfrm>
            <a:off x="83228" y="1491629"/>
            <a:ext cx="1800881" cy="3246677"/>
            <a:chOff x="-37247" y="1309250"/>
            <a:chExt cx="1800881" cy="3246677"/>
          </a:xfrm>
        </p:grpSpPr>
        <p:pic>
          <p:nvPicPr>
            <p:cNvPr id="6" name="Picture 3" descr="C:\Users\ilyas\AppData\Local\Microsoft\Windows\INetCache\IE\W6FKEQTG\magnifier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7247" y="1309250"/>
              <a:ext cx="1800881" cy="3246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ilyas\AppData\Local\Microsoft\Windows\INetCache\IE\DLFFPA0B\question-683251_640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691684"/>
              <a:ext cx="611673" cy="787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Dikdörtgen 7"/>
          <p:cNvSpPr/>
          <p:nvPr/>
        </p:nvSpPr>
        <p:spPr>
          <a:xfrm>
            <a:off x="611560" y="339502"/>
            <a:ext cx="649363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sz="3200" b="1" dirty="0">
                <a:solidFill>
                  <a:prstClr val="black"/>
                </a:solidFill>
                <a:latin typeface="Century Schoolbook"/>
              </a:rPr>
              <a:t>Eklenti Çözüm </a:t>
            </a:r>
            <a:r>
              <a:rPr sz="3200" b="1" dirty="0" err="1">
                <a:solidFill>
                  <a:prstClr val="black"/>
                </a:solidFill>
                <a:latin typeface="Century Schoolbook"/>
              </a:rPr>
              <a:t>Klavuzu</a:t>
            </a:r>
            <a:r>
              <a:rPr sz="3200" b="1" dirty="0">
                <a:solidFill>
                  <a:prstClr val="black"/>
                </a:solidFill>
                <a:latin typeface="Century Schoolbook"/>
              </a:rPr>
              <a:t>: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892875"/>
            <a:ext cx="1569509" cy="1997557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>
            <a:off x="1693917" y="1412398"/>
            <a:ext cx="5860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sz="2400" b="1" dirty="0"/>
              <a:t>Karakter boyutunu değiştirme</a:t>
            </a:r>
          </a:p>
        </p:txBody>
      </p:sp>
      <p:sp>
        <p:nvSpPr>
          <p:cNvPr id="11" name="Yukarı Bükülü Ok 10"/>
          <p:cNvSpPr/>
          <p:nvPr/>
        </p:nvSpPr>
        <p:spPr>
          <a:xfrm>
            <a:off x="3305458" y="3742937"/>
            <a:ext cx="2060162" cy="6945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graphicFrame>
        <p:nvGraphicFramePr>
          <p:cNvPr id="12" name="Tablo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04305"/>
              </p:ext>
            </p:extLst>
          </p:nvPr>
        </p:nvGraphicFramePr>
        <p:xfrm>
          <a:off x="2131978" y="2214038"/>
          <a:ext cx="4341832" cy="407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0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8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highlight>
                            <a:srgbClr val="FFFFFF"/>
                          </a:highlight>
                        </a:rPr>
                        <a:t>Karakteri seç -&gt;</a:t>
                      </a:r>
                      <a:endParaRPr lang="tr-TR" sz="2400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highlight>
                            <a:srgbClr val="FFFFFF"/>
                          </a:highlight>
                        </a:rPr>
                        <a:t>Boyut değiştir.</a:t>
                      </a:r>
                      <a:endParaRPr lang="tr-TR" sz="2400" dirty="0">
                        <a:effectLst/>
                        <a:highlight>
                          <a:srgbClr val="FFFFFF"/>
                        </a:highlight>
                        <a:latin typeface="Times New Roman"/>
                        <a:ea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image9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573630" y="2781350"/>
            <a:ext cx="1215800" cy="1080119"/>
          </a:xfrm>
          <a:prstGeom prst="rect">
            <a:avLst/>
          </a:prstGeom>
          <a:ln/>
        </p:spPr>
      </p:pic>
      <p:pic>
        <p:nvPicPr>
          <p:cNvPr id="14" name="image4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623924" y="2899881"/>
            <a:ext cx="1633862" cy="843056"/>
          </a:xfrm>
          <a:prstGeom prst="rect">
            <a:avLst/>
          </a:prstGeom>
          <a:ln/>
        </p:spPr>
      </p:pic>
      <p:pic>
        <p:nvPicPr>
          <p:cNvPr id="16" name="image6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99939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 4"/>
          <p:cNvGrpSpPr/>
          <p:nvPr/>
        </p:nvGrpSpPr>
        <p:grpSpPr>
          <a:xfrm>
            <a:off x="83228" y="1491629"/>
            <a:ext cx="1800881" cy="3246677"/>
            <a:chOff x="-37247" y="1309250"/>
            <a:chExt cx="1800881" cy="3246677"/>
          </a:xfrm>
        </p:grpSpPr>
        <p:pic>
          <p:nvPicPr>
            <p:cNvPr id="6" name="Picture 3" descr="C:\Users\ilyas\AppData\Local\Microsoft\Windows\INetCache\IE\W6FKEQTG\magnifier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7247" y="1309250"/>
              <a:ext cx="1800881" cy="3246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ilyas\AppData\Local\Microsoft\Windows\INetCache\IE\DLFFPA0B\question-683251_640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691684"/>
              <a:ext cx="611673" cy="787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Dikdörtgen 7"/>
          <p:cNvSpPr/>
          <p:nvPr/>
        </p:nvSpPr>
        <p:spPr>
          <a:xfrm>
            <a:off x="611560" y="339502"/>
            <a:ext cx="649363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sz="3200" b="1" dirty="0">
                <a:solidFill>
                  <a:prstClr val="black"/>
                </a:solidFill>
                <a:latin typeface="Century Schoolbook"/>
              </a:rPr>
              <a:t>Eklenti Çözüm </a:t>
            </a:r>
            <a:r>
              <a:rPr sz="3200" b="1" dirty="0" err="1">
                <a:solidFill>
                  <a:prstClr val="black"/>
                </a:solidFill>
                <a:latin typeface="Century Schoolbook"/>
              </a:rPr>
              <a:t>Klavuzu</a:t>
            </a:r>
            <a:r>
              <a:rPr sz="3200" b="1" dirty="0">
                <a:solidFill>
                  <a:prstClr val="black"/>
                </a:solidFill>
                <a:latin typeface="Century Schoolbook"/>
              </a:rPr>
              <a:t>:</a:t>
            </a:r>
          </a:p>
        </p:txBody>
      </p:sp>
      <p:sp>
        <p:nvSpPr>
          <p:cNvPr id="9" name="Dikdörtgen 8"/>
          <p:cNvSpPr/>
          <p:nvPr/>
        </p:nvSpPr>
        <p:spPr>
          <a:xfrm>
            <a:off x="1494444" y="1347614"/>
            <a:ext cx="6816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sz="2400" dirty="0"/>
              <a:t>“Bekleme” blokları ile sıralama kodu oluşturma.</a:t>
            </a:r>
            <a:endParaRPr lang="tr-TR" sz="2400" b="1" dirty="0"/>
          </a:p>
        </p:txBody>
      </p:sp>
      <p:sp>
        <p:nvSpPr>
          <p:cNvPr id="10" name="Dikdörtgen 9"/>
          <p:cNvSpPr/>
          <p:nvPr/>
        </p:nvSpPr>
        <p:spPr>
          <a:xfrm>
            <a:off x="2123728" y="2022538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Ana Karakter :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5364088" y="2049110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İkinci Karakter : </a:t>
            </a:r>
          </a:p>
        </p:txBody>
      </p:sp>
      <p:pic>
        <p:nvPicPr>
          <p:cNvPr id="12" name="Resim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323778" y="2591252"/>
            <a:ext cx="2688145" cy="2175624"/>
          </a:xfrm>
          <a:prstGeom prst="rect">
            <a:avLst/>
          </a:prstGeom>
        </p:spPr>
      </p:pic>
      <p:pic>
        <p:nvPicPr>
          <p:cNvPr id="13" name="Resi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123728" y="2644623"/>
            <a:ext cx="2657841" cy="1958149"/>
          </a:xfrm>
          <a:prstGeom prst="rect">
            <a:avLst/>
          </a:prstGeom>
        </p:spPr>
      </p:pic>
      <p:pic>
        <p:nvPicPr>
          <p:cNvPr id="15" name="image6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1867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347614"/>
            <a:ext cx="4632515" cy="3474387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395536" y="225430"/>
            <a:ext cx="4325269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3200" b="1" dirty="0">
                <a:solidFill>
                  <a:prstClr val="black"/>
                </a:solidFill>
                <a:latin typeface="Century Schoolbook"/>
              </a:rPr>
              <a:t>Sunumu</a:t>
            </a:r>
            <a:r>
              <a:rPr lang="tr-TR" sz="3200" b="1" dirty="0"/>
              <a:t> Kodlama </a:t>
            </a:r>
          </a:p>
        </p:txBody>
      </p:sp>
      <p:pic>
        <p:nvPicPr>
          <p:cNvPr id="4" name="image9.png"/>
          <p:cNvPicPr/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7635240" y="-236562"/>
            <a:ext cx="1508760" cy="15087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62386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/>
          <p:cNvSpPr/>
          <p:nvPr/>
        </p:nvSpPr>
        <p:spPr>
          <a:xfrm>
            <a:off x="467544" y="267494"/>
            <a:ext cx="4102086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3200" dirty="0"/>
              <a:t>Etkileşimli Sunum </a:t>
            </a:r>
            <a:r>
              <a:rPr lang="tr-TR" sz="3200" b="1" dirty="0">
                <a:solidFill>
                  <a:prstClr val="black"/>
                </a:solidFill>
                <a:latin typeface="Century Schoolbook"/>
              </a:rPr>
              <a:t>: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53854" y="1335574"/>
            <a:ext cx="8069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/>
              <a:t>İzleyicinilerinize</a:t>
            </a:r>
            <a:r>
              <a:rPr lang="tr-TR" dirty="0"/>
              <a:t> sunumun ne hakkında olduğunu gösteren bir başlık slaydı oluşturun.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84272"/>
            <a:ext cx="10668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763" y="2362431"/>
            <a:ext cx="14287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357331"/>
            <a:ext cx="3335668" cy="200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Metin kutusu 2"/>
          <p:cNvSpPr txBox="1"/>
          <p:nvPr/>
        </p:nvSpPr>
        <p:spPr>
          <a:xfrm>
            <a:off x="179512" y="4445699"/>
            <a:ext cx="15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Ana </a:t>
            </a:r>
            <a:r>
              <a:rPr lang="tr-TR" dirty="0" err="1"/>
              <a:t>Ekanda</a:t>
            </a:r>
            <a:endParaRPr lang="tr-TR" dirty="0"/>
          </a:p>
          <a:p>
            <a:r>
              <a:rPr lang="tr-TR" dirty="0"/>
              <a:t>Sahneyi tıklatın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1828899" y="3725619"/>
            <a:ext cx="1352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Sol taraftan </a:t>
            </a:r>
          </a:p>
          <a:p>
            <a:r>
              <a:rPr lang="tr-TR" dirty="0"/>
              <a:t>dekor1 seçin</a:t>
            </a:r>
          </a:p>
        </p:txBody>
      </p:sp>
      <p:cxnSp>
        <p:nvCxnSpPr>
          <p:cNvPr id="13" name="Düz Ok Bağlayıcısı 12"/>
          <p:cNvCxnSpPr/>
          <p:nvPr/>
        </p:nvCxnSpPr>
        <p:spPr>
          <a:xfrm flipH="1">
            <a:off x="3951646" y="2688328"/>
            <a:ext cx="864096" cy="36004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etin kutusu 18"/>
          <p:cNvSpPr txBox="1"/>
          <p:nvPr/>
        </p:nvSpPr>
        <p:spPr>
          <a:xfrm>
            <a:off x="4907988" y="2547966"/>
            <a:ext cx="1847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Yazım aracını </a:t>
            </a:r>
          </a:p>
          <a:p>
            <a:r>
              <a:rPr lang="tr-TR" dirty="0"/>
              <a:t>kullanarak </a:t>
            </a:r>
          </a:p>
          <a:p>
            <a:r>
              <a:rPr lang="tr-TR" dirty="0"/>
              <a:t>bu alana </a:t>
            </a:r>
          </a:p>
          <a:p>
            <a:r>
              <a:rPr lang="tr-TR" dirty="0"/>
              <a:t>sunum için başlık yazın</a:t>
            </a: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40" y="2328891"/>
            <a:ext cx="21336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Metin kutusu 21"/>
          <p:cNvSpPr txBox="1"/>
          <p:nvPr/>
        </p:nvSpPr>
        <p:spPr>
          <a:xfrm>
            <a:off x="6848614" y="2913618"/>
            <a:ext cx="1673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Dekorun ismini</a:t>
            </a:r>
          </a:p>
          <a:p>
            <a:r>
              <a:rPr lang="tr-TR" dirty="0"/>
              <a:t>«başlık» olarak </a:t>
            </a:r>
          </a:p>
          <a:p>
            <a:r>
              <a:rPr lang="tr-TR" dirty="0"/>
              <a:t>değiştirin</a:t>
            </a:r>
          </a:p>
        </p:txBody>
      </p:sp>
      <p:sp>
        <p:nvSpPr>
          <p:cNvPr id="23" name="Metin kutusu 22"/>
          <p:cNvSpPr txBox="1"/>
          <p:nvPr/>
        </p:nvSpPr>
        <p:spPr>
          <a:xfrm>
            <a:off x="611560" y="168849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24" name="Metin kutusu 23"/>
          <p:cNvSpPr txBox="1"/>
          <p:nvPr/>
        </p:nvSpPr>
        <p:spPr>
          <a:xfrm>
            <a:off x="2051720" y="176049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5" name="Metin kutusu 24"/>
          <p:cNvSpPr txBox="1"/>
          <p:nvPr/>
        </p:nvSpPr>
        <p:spPr>
          <a:xfrm>
            <a:off x="4913202" y="170765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6" name="Metin kutusu 25"/>
          <p:cNvSpPr txBox="1"/>
          <p:nvPr/>
        </p:nvSpPr>
        <p:spPr>
          <a:xfrm>
            <a:off x="7308304" y="1832506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27" name="image6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86143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32148"/>
            <a:ext cx="48958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293336" y="225430"/>
            <a:ext cx="5405647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3200" b="1" dirty="0"/>
              <a:t>Sunumunuzu oluşturun;</a:t>
            </a:r>
            <a:endParaRPr lang="tr-TR" sz="3200" b="1" dirty="0">
              <a:solidFill>
                <a:prstClr val="black"/>
              </a:solidFill>
              <a:latin typeface="Century Schoolbook"/>
            </a:endParaRPr>
          </a:p>
        </p:txBody>
      </p:sp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107504" y="2286568"/>
            <a:ext cx="4998744" cy="2085382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293336" y="1563638"/>
            <a:ext cx="180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/>
              <a:t>Sunucu Karakter:</a:t>
            </a:r>
            <a:endParaRPr lang="tr-TR" dirty="0"/>
          </a:p>
        </p:txBody>
      </p:sp>
      <p:pic>
        <p:nvPicPr>
          <p:cNvPr id="10" name="image6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49658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 rot="16832761">
            <a:off x="-546598" y="1470250"/>
            <a:ext cx="2680291" cy="457200"/>
          </a:xfrm>
        </p:spPr>
        <p:txBody>
          <a:bodyPr>
            <a:normAutofit fontScale="90000"/>
          </a:bodyPr>
          <a:lstStyle/>
          <a:p>
            <a:r>
              <a:rPr lang="tr-TR" b="1" dirty="0">
                <a:solidFill>
                  <a:schemeClr val="tx1"/>
                </a:solidFill>
                <a:latin typeface="Century Schoolbook"/>
              </a:rPr>
              <a:t>Özet Konular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9" name="ThoseFatalIridescentshark-mobi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2486530" y="123478"/>
            <a:ext cx="5870264" cy="3278238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1544970" y="4227934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/>
              <a:t>Bilgisayar bilimi ile, programlar, hikayeler, sanat, animasyon, web siteleri, müzik ve daha fazlası gibi hayal edebileceğiniz her şeyi oluşturabilirsiniz.</a:t>
            </a:r>
          </a:p>
        </p:txBody>
      </p:sp>
      <p:sp>
        <p:nvSpPr>
          <p:cNvPr id="10" name="Rectangle 3"/>
          <p:cNvSpPr txBox="1">
            <a:spLocks/>
          </p:cNvSpPr>
          <p:nvPr/>
        </p:nvSpPr>
        <p:spPr>
          <a:xfrm>
            <a:off x="1599640" y="3539876"/>
            <a:ext cx="7364848" cy="457200"/>
          </a:xfrm>
          <a:prstGeom prst="rect">
            <a:avLst/>
          </a:prstGeom>
        </p:spPr>
        <p:txBody>
          <a:bodyPr vert="horz" anchor="ctr"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tr-TR" sz="2800" b="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tr-TR" b="1" dirty="0">
                <a:solidFill>
                  <a:schemeClr val="tx1"/>
                </a:solidFill>
                <a:latin typeface="Century Schoolbook"/>
              </a:rPr>
              <a:t>Bilgisayar Bilimi – </a:t>
            </a:r>
            <a:r>
              <a:rPr lang="tr-TR" b="1" dirty="0" err="1">
                <a:solidFill>
                  <a:schemeClr val="tx1"/>
                </a:solidFill>
                <a:latin typeface="Century Schoolbook"/>
              </a:rPr>
              <a:t>Computer</a:t>
            </a:r>
            <a:r>
              <a:rPr lang="tr-TR" b="1" dirty="0">
                <a:solidFill>
                  <a:schemeClr val="tx1"/>
                </a:solidFill>
                <a:latin typeface="Century Schoolbook"/>
              </a:rPr>
              <a:t> </a:t>
            </a:r>
            <a:r>
              <a:rPr lang="tr-TR" b="1" dirty="0" err="1">
                <a:solidFill>
                  <a:schemeClr val="tx1"/>
                </a:solidFill>
                <a:latin typeface="Century Schoolbook"/>
              </a:rPr>
              <a:t>Sicience</a:t>
            </a:r>
            <a:endParaRPr lang="tr-TR" b="1" dirty="0">
              <a:solidFill>
                <a:schemeClr val="tx1"/>
              </a:solidFill>
              <a:latin typeface="Century Schoolbook"/>
            </a:endParaRPr>
          </a:p>
        </p:txBody>
      </p:sp>
      <p:pic>
        <p:nvPicPr>
          <p:cNvPr id="11" name="image6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79512" y="4075812"/>
            <a:ext cx="1272941" cy="1059582"/>
          </a:xfrm>
          <a:prstGeom prst="rect">
            <a:avLst/>
          </a:prstGeom>
          <a:ln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179512" y="191130"/>
            <a:ext cx="6628738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3200" b="1" dirty="0">
                <a:solidFill>
                  <a:prstClr val="black"/>
                </a:solidFill>
                <a:latin typeface="Century Schoolbook"/>
              </a:rPr>
              <a:t>Daha çok slayt ekleyin…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51520" y="1356419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Sunuma iki slayt veya arka plan daha ekleyin. Ardından, anlatıcıya her biri için farklı bir şey söylettirin ve sunumunuzu devam ettirmek için hareketlendirin.</a:t>
            </a:r>
          </a:p>
        </p:txBody>
      </p:sp>
      <p:sp>
        <p:nvSpPr>
          <p:cNvPr id="7" name="Dikdörtgen 6"/>
          <p:cNvSpPr/>
          <p:nvPr/>
        </p:nvSpPr>
        <p:spPr>
          <a:xfrm>
            <a:off x="179512" y="2067977"/>
            <a:ext cx="1713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Sunucu Karakter:</a:t>
            </a:r>
          </a:p>
        </p:txBody>
      </p:sp>
      <p:pic>
        <p:nvPicPr>
          <p:cNvPr id="10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179512" y="2733476"/>
            <a:ext cx="3240360" cy="2070522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33476"/>
            <a:ext cx="2679132" cy="195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437309"/>
            <a:ext cx="26574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Dikdörtgen 13"/>
          <p:cNvSpPr/>
          <p:nvPr/>
        </p:nvSpPr>
        <p:spPr>
          <a:xfrm>
            <a:off x="3856184" y="2139702"/>
            <a:ext cx="2083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Dekor 2:Neon </a:t>
            </a:r>
            <a:r>
              <a:rPr lang="tr-TR" dirty="0" err="1"/>
              <a:t>Tunnel</a:t>
            </a:r>
            <a:endParaRPr lang="tr-TR" dirty="0"/>
          </a:p>
        </p:txBody>
      </p:sp>
      <p:sp>
        <p:nvSpPr>
          <p:cNvPr id="15" name="Dikdörtgen 14"/>
          <p:cNvSpPr/>
          <p:nvPr/>
        </p:nvSpPr>
        <p:spPr>
          <a:xfrm>
            <a:off x="7020272" y="1986394"/>
            <a:ext cx="1431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Dekor3: Stars</a:t>
            </a:r>
          </a:p>
        </p:txBody>
      </p:sp>
    </p:spTree>
    <p:extLst>
      <p:ext uri="{BB962C8B-B14F-4D97-AF65-F5344CB8AC3E}">
        <p14:creationId xmlns:p14="http://schemas.microsoft.com/office/powerpoint/2010/main" val="402737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36220" y="225430"/>
            <a:ext cx="5631924" cy="58477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anchor="b">
            <a:spAutoFit/>
          </a:bodyPr>
          <a:lstStyle/>
          <a:p>
            <a:r>
              <a:rPr lang="tr-TR" sz="3200" b="1" dirty="0"/>
              <a:t>Sunumumu ilerletmek için;</a:t>
            </a:r>
            <a:endParaRPr lang="tr-TR" sz="3200" dirty="0"/>
          </a:p>
        </p:txBody>
      </p:sp>
      <p:sp>
        <p:nvSpPr>
          <p:cNvPr id="7" name="Dikdörtgen 6"/>
          <p:cNvSpPr/>
          <p:nvPr/>
        </p:nvSpPr>
        <p:spPr>
          <a:xfrm>
            <a:off x="179512" y="1657712"/>
            <a:ext cx="3505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/>
              <a:t>Seçenek A: </a:t>
            </a:r>
            <a:r>
              <a:rPr lang="tr-TR" dirty="0"/>
              <a:t>Buton karakter eklemek.</a:t>
            </a:r>
          </a:p>
        </p:txBody>
      </p:sp>
      <p:pic>
        <p:nvPicPr>
          <p:cNvPr id="9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  <p:pic>
        <p:nvPicPr>
          <p:cNvPr id="8" name="Resim 7"/>
          <p:cNvPicPr/>
          <p:nvPr/>
        </p:nvPicPr>
        <p:blipFill>
          <a:blip r:embed="rId3"/>
          <a:stretch>
            <a:fillRect/>
          </a:stretch>
        </p:blipFill>
        <p:spPr>
          <a:xfrm>
            <a:off x="717303" y="2715766"/>
            <a:ext cx="2028825" cy="1219200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4211960" y="163564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/>
              <a:t>Seçenek B</a:t>
            </a:r>
            <a:r>
              <a:rPr lang="tr-TR" dirty="0"/>
              <a:t>: Boşluk tuşuna basarak. (</a:t>
            </a:r>
            <a:r>
              <a:rPr lang="tr-TR" dirty="0" err="1"/>
              <a:t>Tus</a:t>
            </a:r>
            <a:r>
              <a:rPr lang="tr-TR" dirty="0"/>
              <a:t> basma olayı)</a:t>
            </a:r>
          </a:p>
        </p:txBody>
      </p:sp>
      <p:pic>
        <p:nvPicPr>
          <p:cNvPr id="10" name="Resim 9"/>
          <p:cNvPicPr/>
          <p:nvPr/>
        </p:nvPicPr>
        <p:blipFill>
          <a:blip r:embed="rId4"/>
          <a:stretch>
            <a:fillRect/>
          </a:stretch>
        </p:blipFill>
        <p:spPr>
          <a:xfrm>
            <a:off x="5580112" y="2247935"/>
            <a:ext cx="2222500" cy="21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8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5496" y="258783"/>
            <a:ext cx="7631967" cy="58477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3200" b="1" dirty="0"/>
              <a:t>Karaktere (Kukla) animasyon oluşturmak ;</a:t>
            </a:r>
            <a:endParaRPr lang="tr-TR" sz="3200" b="1" dirty="0">
              <a:solidFill>
                <a:prstClr val="black"/>
              </a:solidFill>
              <a:latin typeface="Century Schoolbook"/>
              <a:ea typeface="+mn-ea"/>
              <a:cs typeface="+mn-cs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3"/>
          </p:nvPr>
        </p:nvSpPr>
        <p:spPr>
          <a:xfrm>
            <a:off x="179512" y="1691675"/>
            <a:ext cx="4680520" cy="1728192"/>
          </a:xfrm>
        </p:spPr>
        <p:txBody>
          <a:bodyPr/>
          <a:lstStyle/>
          <a:p>
            <a:r>
              <a:rPr lang="tr-TR" sz="2400" dirty="0"/>
              <a:t>Kostüm değiştirme  bloklarını kullanarak anlatıcıyı (sunum yapan)  canlandırın.</a:t>
            </a:r>
          </a:p>
          <a:p>
            <a:endParaRPr lang="tr-TR" dirty="0"/>
          </a:p>
        </p:txBody>
      </p:sp>
      <p:pic>
        <p:nvPicPr>
          <p:cNvPr id="8" name="image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  <p:pic>
        <p:nvPicPr>
          <p:cNvPr id="7" name="Resim 6"/>
          <p:cNvPicPr/>
          <p:nvPr/>
        </p:nvPicPr>
        <p:blipFill>
          <a:blip r:embed="rId4"/>
          <a:stretch>
            <a:fillRect/>
          </a:stretch>
        </p:blipFill>
        <p:spPr>
          <a:xfrm>
            <a:off x="4736577" y="1419622"/>
            <a:ext cx="376808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3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5496" y="258783"/>
            <a:ext cx="7631967" cy="58477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3200" b="1" dirty="0"/>
              <a:t>Ses Ekleme ; 	</a:t>
            </a:r>
            <a:endParaRPr lang="tr-TR" sz="3200" b="1" dirty="0">
              <a:solidFill>
                <a:prstClr val="black"/>
              </a:solidFill>
              <a:latin typeface="Century Schoolbook"/>
              <a:ea typeface="+mn-ea"/>
              <a:cs typeface="+mn-cs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3"/>
          </p:nvPr>
        </p:nvSpPr>
        <p:spPr>
          <a:xfrm>
            <a:off x="179512" y="1691675"/>
            <a:ext cx="4680520" cy="1728192"/>
          </a:xfrm>
        </p:spPr>
        <p:txBody>
          <a:bodyPr/>
          <a:lstStyle/>
          <a:p>
            <a:r>
              <a:rPr lang="tr-TR" sz="2400" b="1" dirty="0"/>
              <a:t>Ses bloklarını kullanarak ses ekleyin.</a:t>
            </a:r>
            <a:endParaRPr lang="tr-TR" sz="2400" dirty="0"/>
          </a:p>
          <a:p>
            <a:endParaRPr lang="tr-TR" dirty="0"/>
          </a:p>
        </p:txBody>
      </p:sp>
      <p:pic>
        <p:nvPicPr>
          <p:cNvPr id="8" name="image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  <p:pic>
        <p:nvPicPr>
          <p:cNvPr id="6" name="Resim 5"/>
          <p:cNvPicPr/>
          <p:nvPr/>
        </p:nvPicPr>
        <p:blipFill>
          <a:blip r:embed="rId4"/>
          <a:stretch>
            <a:fillRect/>
          </a:stretch>
        </p:blipFill>
        <p:spPr>
          <a:xfrm>
            <a:off x="4499992" y="2355726"/>
            <a:ext cx="360040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45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5496" y="258783"/>
            <a:ext cx="7631967" cy="58477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3200" b="1" dirty="0"/>
              <a:t>Hareket Ekleme ;	</a:t>
            </a:r>
            <a:endParaRPr lang="tr-TR" sz="3200" b="1" dirty="0">
              <a:solidFill>
                <a:prstClr val="black"/>
              </a:solidFill>
              <a:latin typeface="Century Schoolbook"/>
              <a:ea typeface="+mn-ea"/>
              <a:cs typeface="+mn-cs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3"/>
          </p:nvPr>
        </p:nvSpPr>
        <p:spPr>
          <a:xfrm>
            <a:off x="179512" y="1419622"/>
            <a:ext cx="4680520" cy="792088"/>
          </a:xfrm>
        </p:spPr>
        <p:txBody>
          <a:bodyPr>
            <a:normAutofit lnSpcReduction="10000"/>
          </a:bodyPr>
          <a:lstStyle/>
          <a:p>
            <a:r>
              <a:rPr lang="tr-TR" sz="2400" dirty="0"/>
              <a:t>Sunumu yapanı hareket bloklarını kullanarak hareketlendirin.</a:t>
            </a:r>
          </a:p>
          <a:p>
            <a:endParaRPr lang="tr-TR" dirty="0"/>
          </a:p>
        </p:txBody>
      </p:sp>
      <p:pic>
        <p:nvPicPr>
          <p:cNvPr id="8" name="image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  <p:sp>
        <p:nvSpPr>
          <p:cNvPr id="4" name="Dikdörtgen 3"/>
          <p:cNvSpPr/>
          <p:nvPr/>
        </p:nvSpPr>
        <p:spPr>
          <a:xfrm>
            <a:off x="467544" y="2387084"/>
            <a:ext cx="992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/>
              <a:t>Kayma :</a:t>
            </a:r>
            <a:endParaRPr lang="tr-TR" dirty="0"/>
          </a:p>
        </p:txBody>
      </p:sp>
      <p:pic>
        <p:nvPicPr>
          <p:cNvPr id="7" name="Resim 6"/>
          <p:cNvPicPr/>
          <p:nvPr/>
        </p:nvPicPr>
        <p:blipFill>
          <a:blip r:embed="rId4"/>
          <a:stretch>
            <a:fillRect/>
          </a:stretch>
        </p:blipFill>
        <p:spPr>
          <a:xfrm>
            <a:off x="755576" y="2859782"/>
            <a:ext cx="3240360" cy="1914877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4049260" y="2387084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/>
              <a:t>Zıplama:</a:t>
            </a:r>
            <a:endParaRPr lang="tr-TR" dirty="0"/>
          </a:p>
        </p:txBody>
      </p:sp>
      <p:pic>
        <p:nvPicPr>
          <p:cNvPr id="9" name="Resim 8"/>
          <p:cNvPicPr/>
          <p:nvPr/>
        </p:nvPicPr>
        <p:blipFill>
          <a:blip r:embed="rId5"/>
          <a:stretch>
            <a:fillRect/>
          </a:stretch>
        </p:blipFill>
        <p:spPr>
          <a:xfrm>
            <a:off x="5868144" y="1923678"/>
            <a:ext cx="295232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65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7" name="Google Shape;4707;p4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Bilgisayar Bilimi </a:t>
            </a:r>
            <a:r>
              <a:rPr lang="tr-TR" sz="18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Scratch</a:t>
            </a:r>
            <a:r>
              <a:rPr lang="tr-TR" sz="1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Kodlama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3662503" y="1563638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LYS-2020</a:t>
            </a:r>
          </a:p>
        </p:txBody>
      </p:sp>
      <p:pic>
        <p:nvPicPr>
          <p:cNvPr id="18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858369" y="318237"/>
            <a:ext cx="1347470" cy="817245"/>
          </a:xfrm>
          <a:prstGeom prst="rect">
            <a:avLst/>
          </a:prstGeom>
          <a:ln/>
        </p:spPr>
      </p:pic>
      <p:grpSp>
        <p:nvGrpSpPr>
          <p:cNvPr id="3" name="Grup 2"/>
          <p:cNvGrpSpPr/>
          <p:nvPr/>
        </p:nvGrpSpPr>
        <p:grpSpPr>
          <a:xfrm>
            <a:off x="2195736" y="2787774"/>
            <a:ext cx="4680520" cy="1512168"/>
            <a:chOff x="2195736" y="2643758"/>
            <a:chExt cx="4680520" cy="1512168"/>
          </a:xfrm>
        </p:grpSpPr>
        <p:grpSp>
          <p:nvGrpSpPr>
            <p:cNvPr id="19" name="Grup 18"/>
            <p:cNvGrpSpPr/>
            <p:nvPr/>
          </p:nvGrpSpPr>
          <p:grpSpPr>
            <a:xfrm>
              <a:off x="2195736" y="2643758"/>
              <a:ext cx="4680520" cy="1512168"/>
              <a:chOff x="152400" y="152400"/>
              <a:chExt cx="2813797" cy="1068904"/>
            </a:xfrm>
          </p:grpSpPr>
          <p:pic>
            <p:nvPicPr>
              <p:cNvPr id="20" name="Shape 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2400" y="152400"/>
                <a:ext cx="2571750" cy="98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Metin Kutusu 29"/>
              <p:cNvSpPr txBox="1"/>
              <p:nvPr/>
            </p:nvSpPr>
            <p:spPr>
              <a:xfrm>
                <a:off x="1229450" y="221250"/>
                <a:ext cx="1736747" cy="10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tr-TR" sz="12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Google Sans Medium"/>
                    <a:ea typeface="Google Sans Medium"/>
                    <a:cs typeface="Google Sans Medium"/>
                  </a:rPr>
                  <a:t> </a:t>
                </a:r>
                <a:endParaRPr lang="tr-TR" sz="1200" dirty="0">
                  <a:effectLst/>
                  <a:highlight>
                    <a:srgbClr val="FFFFFF"/>
                  </a:highlight>
                  <a:latin typeface="Times New Roman"/>
                  <a:ea typeface="Times New Roman"/>
                </a:endParaRPr>
              </a:p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tr-TR" sz="12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Google Sans Medium"/>
                    <a:ea typeface="Google Sans Medium"/>
                    <a:cs typeface="Google Sans Medium"/>
                  </a:rPr>
                  <a:t> </a:t>
                </a:r>
                <a:endParaRPr lang="tr-TR" sz="1200" dirty="0">
                  <a:effectLst/>
                  <a:highlight>
                    <a:srgbClr val="FFFFFF"/>
                  </a:highlight>
                  <a:latin typeface="Times New Roman"/>
                  <a:ea typeface="Times New Roman"/>
                </a:endParaRPr>
              </a:p>
            </p:txBody>
          </p:sp>
        </p:grpSp>
        <p:pic>
          <p:nvPicPr>
            <p:cNvPr id="22" name="image7.png"/>
            <p:cNvPicPr/>
            <p:nvPr/>
          </p:nvPicPr>
          <p:blipFill>
            <a:blip r:embed="rId5"/>
            <a:srcRect l="-2432" t="-8823" r="-1979" b="-8823"/>
            <a:stretch>
              <a:fillRect/>
            </a:stretch>
          </p:blipFill>
          <p:spPr>
            <a:xfrm>
              <a:off x="4219354" y="2882296"/>
              <a:ext cx="2028825" cy="190500"/>
            </a:xfrm>
            <a:prstGeom prst="rect">
              <a:avLst/>
            </a:prstGeom>
            <a:ln/>
          </p:spPr>
        </p:pic>
      </p:grpSp>
      <p:sp>
        <p:nvSpPr>
          <p:cNvPr id="4" name="Dikdörtgen 3"/>
          <p:cNvSpPr/>
          <p:nvPr/>
        </p:nvSpPr>
        <p:spPr>
          <a:xfrm>
            <a:off x="2619566" y="4296029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tr-TR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Açık Kaynak – Açık Geliştirilebilir Müfredat</a:t>
            </a:r>
          </a:p>
          <a:p>
            <a:pPr lvl="0" algn="ctr"/>
            <a:r>
              <a:rPr lang="tr-TR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 Source - </a:t>
            </a:r>
            <a:r>
              <a:rPr lang="tr-TR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</a:t>
            </a:r>
            <a:r>
              <a:rPr lang="tr-TR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tr-TR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Circulium</a:t>
            </a:r>
            <a:r>
              <a:rPr lang="tr-TR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trix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26704" y="356207"/>
            <a:ext cx="5323839" cy="4663815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76200" cap="flat" cmpd="sng" algn="ctr">
            <a:solidFill>
              <a:schemeClr val="accent4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tr-TR"/>
          </a:p>
        </p:txBody>
      </p:sp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1143000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tr-TR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8001000" y="0"/>
            <a:ext cx="0" cy="5143500"/>
          </a:xfrm>
          <a:prstGeom prst="line">
            <a:avLst/>
          </a:prstGeom>
          <a:noFill/>
          <a:ln w="127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tr-TR"/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>
            <a:off x="0" y="4780298"/>
            <a:ext cx="9144000" cy="0"/>
          </a:xfrm>
          <a:prstGeom prst="line">
            <a:avLst/>
          </a:prstGeom>
          <a:noFill/>
          <a:ln w="28575" cap="flat" cmpd="sng" algn="ctr">
            <a:solidFill>
              <a:schemeClr val="accent4">
                <a:shade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tr-TR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276600" y="1352550"/>
            <a:ext cx="2590800" cy="258840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ctr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tr-TR" sz="40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81000" y="4780299"/>
            <a:ext cx="533400" cy="24424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anchor="t" compatLnSpc="1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tr-TR" sz="1000" b="1" dirty="0">
                <a:solidFill>
                  <a:schemeClr val="accent1"/>
                </a:solidFill>
                <a:latin typeface="Arial"/>
              </a:rPr>
              <a:t>16x9</a:t>
            </a:r>
            <a:endParaRPr lang="tr-TR" sz="100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1143000" y="4399651"/>
            <a:ext cx="6858000" cy="0"/>
          </a:xfrm>
          <a:prstGeom prst="line">
            <a:avLst/>
          </a:prstGeom>
          <a:noFill/>
          <a:ln w="28575" cap="flat" cmpd="sng" algn="ctr">
            <a:solidFill>
              <a:schemeClr val="accent4">
                <a:shade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tr-TR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39552" y="4257986"/>
            <a:ext cx="533400" cy="24424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anchor="t" compatLnSpc="1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tr-TR" sz="1000" b="1" dirty="0">
                <a:solidFill>
                  <a:schemeClr val="accent1"/>
                </a:solidFill>
                <a:latin typeface="Arial"/>
              </a:rPr>
              <a:t>4x3</a:t>
            </a:r>
            <a:endParaRPr lang="tr-TR" sz="1000" dirty="0">
              <a:solidFill>
                <a:schemeClr val="accent1"/>
              </a:solidFill>
              <a:latin typeface="Arial"/>
            </a:endParaRPr>
          </a:p>
        </p:txBody>
      </p:sp>
      <p:pic>
        <p:nvPicPr>
          <p:cNvPr id="10" name="end_black_fon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63889" y="1829528"/>
            <a:ext cx="2082312" cy="153431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 rot="16832761">
            <a:off x="-546598" y="1470250"/>
            <a:ext cx="2680291" cy="457200"/>
          </a:xfrm>
        </p:spPr>
        <p:txBody>
          <a:bodyPr>
            <a:normAutofit fontScale="90000"/>
          </a:bodyPr>
          <a:lstStyle/>
          <a:p>
            <a:r>
              <a:rPr lang="tr-TR" b="1" dirty="0">
                <a:solidFill>
                  <a:schemeClr val="tx1"/>
                </a:solidFill>
                <a:latin typeface="Century Schoolbook"/>
              </a:rPr>
              <a:t>Özet Konular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1544970" y="4227934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/>
              <a:t>Bilgisayar bilimi  kod kullanarak </a:t>
            </a:r>
            <a:r>
              <a:rPr lang="tr-T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programlar</a:t>
            </a:r>
            <a:r>
              <a:rPr lang="tr-TR" sz="2000" dirty="0"/>
              <a:t> olarak adlandırdığımız  çeşitli amaçlara yönelik çalışmalar yapar. </a:t>
            </a:r>
          </a:p>
        </p:txBody>
      </p:sp>
      <p:sp>
        <p:nvSpPr>
          <p:cNvPr id="10" name="Rectangle 3"/>
          <p:cNvSpPr txBox="1">
            <a:spLocks/>
          </p:cNvSpPr>
          <p:nvPr/>
        </p:nvSpPr>
        <p:spPr>
          <a:xfrm>
            <a:off x="1599640" y="3539876"/>
            <a:ext cx="7364848" cy="457200"/>
          </a:xfrm>
          <a:prstGeom prst="rect">
            <a:avLst/>
          </a:prstGeom>
        </p:spPr>
        <p:txBody>
          <a:bodyPr vert="horz" anchor="ctr">
            <a:normAutofit fontScale="8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tr-TR" sz="2800" b="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</a:t>
            </a:r>
            <a:r>
              <a:rPr lang="tr-TR" b="1" dirty="0"/>
              <a:t>,</a:t>
            </a:r>
            <a:r>
              <a:rPr lang="tr-TR" dirty="0"/>
              <a:t> “bilgisayara talimatlar” vermenin başka bir yoludur</a:t>
            </a:r>
            <a:endParaRPr lang="tr-TR" b="1" dirty="0">
              <a:solidFill>
                <a:schemeClr val="tx1"/>
              </a:solidFill>
              <a:latin typeface="Century Schoolbook"/>
            </a:endParaRPr>
          </a:p>
        </p:txBody>
      </p:sp>
      <p:pic>
        <p:nvPicPr>
          <p:cNvPr id="3" name="PaleYawningDore-mobi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9640" y="123478"/>
            <a:ext cx="7220832" cy="2863262"/>
          </a:xfrm>
          <a:prstGeom prst="rect">
            <a:avLst/>
          </a:prstGeom>
        </p:spPr>
      </p:pic>
      <p:pic>
        <p:nvPicPr>
          <p:cNvPr id="7" name="image6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79512" y="4075812"/>
            <a:ext cx="1272941" cy="10595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86268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 rot="16832761">
            <a:off x="-546598" y="1470250"/>
            <a:ext cx="2680291" cy="457200"/>
          </a:xfrm>
        </p:spPr>
        <p:txBody>
          <a:bodyPr>
            <a:normAutofit fontScale="90000"/>
          </a:bodyPr>
          <a:lstStyle/>
          <a:p>
            <a:r>
              <a:rPr lang="tr-TR" b="1" dirty="0">
                <a:solidFill>
                  <a:schemeClr val="tx1"/>
                </a:solidFill>
                <a:latin typeface="Century Schoolbook"/>
              </a:rPr>
              <a:t>Özet Konular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1544970" y="4083918"/>
            <a:ext cx="78515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/>
              <a:t>Programlama dili,</a:t>
            </a:r>
            <a:r>
              <a:rPr lang="tr-TR" sz="2000" dirty="0"/>
              <a:t> bir programın oluşturulmasında kullanılan komutlar, tanımlar ve kuralların belirtildiği programlama araçları olarak tanımlanabilir. </a:t>
            </a:r>
          </a:p>
        </p:txBody>
      </p:sp>
      <p:sp>
        <p:nvSpPr>
          <p:cNvPr id="10" name="Rectangle 3"/>
          <p:cNvSpPr txBox="1">
            <a:spLocks/>
          </p:cNvSpPr>
          <p:nvPr/>
        </p:nvSpPr>
        <p:spPr>
          <a:xfrm>
            <a:off x="1599640" y="3539876"/>
            <a:ext cx="7364848" cy="457200"/>
          </a:xfrm>
          <a:prstGeom prst="rect">
            <a:avLst/>
          </a:prstGeom>
        </p:spPr>
        <p:txBody>
          <a:bodyPr vert="horz" anchor="ctr">
            <a:normAutofit fontScale="8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tr-TR" sz="2800" b="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</a:t>
            </a:r>
            <a:r>
              <a:rPr lang="tr-TR" b="1" dirty="0"/>
              <a:t>,</a:t>
            </a:r>
            <a:r>
              <a:rPr lang="tr-TR" dirty="0"/>
              <a:t> “bilgisayara talimatlar” vermenin başka bir yoludur</a:t>
            </a:r>
            <a:endParaRPr lang="tr-TR" b="1" dirty="0">
              <a:solidFill>
                <a:schemeClr val="tx1"/>
              </a:solidFill>
              <a:latin typeface="Century Schoolbook"/>
            </a:endParaRPr>
          </a:p>
        </p:txBody>
      </p:sp>
      <p:pic>
        <p:nvPicPr>
          <p:cNvPr id="7" name="image6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79512" y="4075812"/>
            <a:ext cx="1272941" cy="1059582"/>
          </a:xfrm>
          <a:prstGeom prst="rect">
            <a:avLst/>
          </a:prstGeom>
          <a:ln/>
        </p:spPr>
      </p:pic>
      <p:pic>
        <p:nvPicPr>
          <p:cNvPr id="6" name="GleefulInsignificantHoneybadger-mobi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87824" y="123478"/>
            <a:ext cx="4121476" cy="31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26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79512" y="1420188"/>
            <a:ext cx="5042520" cy="3200400"/>
          </a:xfrm>
        </p:spPr>
        <p:txBody>
          <a:bodyPr anchor="ctr">
            <a:normAutofit fontScale="92500" lnSpcReduction="10000"/>
          </a:bodyPr>
          <a:lstStyle/>
          <a:p>
            <a:r>
              <a:rPr lang="tr-TR" sz="2800" dirty="0"/>
              <a:t>Bilgileri yenileyen, pekiştiren, hatırlatan, önemli noktaları öne çıkaran, bir çalışma sonucunu açıklayan, anket sonuçlarını ifade eden, laboratuvar araştırmalarını sunan, önemli olay ve olguları dile getirmek için yapılan konuşmalara </a:t>
            </a:r>
            <a:r>
              <a:rPr lang="tr-TR" sz="2800" b="1" dirty="0"/>
              <a:t>SUNUM</a:t>
            </a:r>
            <a:r>
              <a:rPr lang="tr-TR" sz="2800" dirty="0"/>
              <a:t> denir. </a:t>
            </a:r>
          </a:p>
        </p:txBody>
      </p:sp>
      <p:sp>
        <p:nvSpPr>
          <p:cNvPr id="12" name="Rectangle 1"/>
          <p:cNvSpPr txBox="1">
            <a:spLocks/>
          </p:cNvSpPr>
          <p:nvPr/>
        </p:nvSpPr>
        <p:spPr>
          <a:xfrm>
            <a:off x="467544" y="267494"/>
            <a:ext cx="1944216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anchor="b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tr-TR" sz="4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tr-TR" sz="3200" b="1">
                <a:solidFill>
                  <a:prstClr val="black"/>
                </a:solidFill>
                <a:latin typeface="Century Schoolbook"/>
              </a:rPr>
              <a:t>Giriş</a:t>
            </a:r>
            <a:endParaRPr lang="tr-TR" sz="3200" b="1" dirty="0">
              <a:solidFill>
                <a:prstClr val="black"/>
              </a:solidFill>
              <a:latin typeface="Century Schoolbook"/>
            </a:endParaRPr>
          </a:p>
        </p:txBody>
      </p:sp>
      <p:pic>
        <p:nvPicPr>
          <p:cNvPr id="13" name="Picture 5" descr="Presentation Free PNG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32" y="1425852"/>
            <a:ext cx="4696216" cy="352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6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64" y="1416214"/>
            <a:ext cx="3730088" cy="3349619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251520" y="267494"/>
            <a:ext cx="1584176" cy="58477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anchor="b">
            <a:spAutoFit/>
          </a:bodyPr>
          <a:lstStyle/>
          <a:p>
            <a:r>
              <a:rPr lang="tr-TR" sz="3200" b="1" dirty="0">
                <a:solidFill>
                  <a:prstClr val="black"/>
                </a:solidFill>
                <a:latin typeface="Century Schoolbook"/>
                <a:ea typeface="+mn-ea"/>
                <a:cs typeface="+mn-cs"/>
              </a:rPr>
              <a:t>Giriş</a:t>
            </a:r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251520" y="1779662"/>
            <a:ext cx="4392488" cy="2739712"/>
          </a:xfrm>
        </p:spPr>
        <p:txBody>
          <a:bodyPr>
            <a:normAutofit fontScale="85000" lnSpcReduction="20000"/>
          </a:bodyPr>
          <a:lstStyle/>
          <a:p>
            <a:r>
              <a:rPr lang="tr-TR" sz="2800" dirty="0"/>
              <a:t>Bir </a:t>
            </a:r>
            <a:r>
              <a:rPr lang="tr-T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sunum</a:t>
            </a:r>
            <a:r>
              <a:rPr lang="tr-TR" sz="2800" dirty="0"/>
              <a:t>, herhangi bir  konuda insanlara bilgi göstermenin ve onları heyecanlandırmanın harika bir yoludur.</a:t>
            </a:r>
          </a:p>
          <a:p>
            <a:r>
              <a:rPr lang="tr-TR" sz="2800" dirty="0"/>
              <a:t> Öğrenciler sunumu genellikle ödev çalışmaları ile ilgili kullanırlar.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5" name="image9.png"/>
          <p:cNvPicPr/>
          <p:nvPr/>
        </p:nvPicPr>
        <p:blipFill>
          <a:blip r:embed="rId4"/>
          <a:srcRect t="27" b="27"/>
          <a:stretch>
            <a:fillRect/>
          </a:stretch>
        </p:blipFill>
        <p:spPr>
          <a:xfrm>
            <a:off x="7884368" y="-92546"/>
            <a:ext cx="1508760" cy="1508760"/>
          </a:xfrm>
          <a:prstGeom prst="rect">
            <a:avLst/>
          </a:prstGeom>
          <a:ln/>
        </p:spPr>
      </p:pic>
      <p:pic>
        <p:nvPicPr>
          <p:cNvPr id="6" name="Picture 2" descr="All about Computer Science Engineering: Preface of Compu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45" y="1416214"/>
            <a:ext cx="201685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 rot="18842870">
            <a:off x="297512" y="1508760"/>
            <a:ext cx="864096" cy="457200"/>
          </a:xfrm>
        </p:spPr>
        <p:txBody>
          <a:bodyPr>
            <a:normAutofit fontScale="90000"/>
          </a:bodyPr>
          <a:lstStyle/>
          <a:p>
            <a:r>
              <a:rPr lang="tr-TR" dirty="0"/>
              <a:t>Giriş</a:t>
            </a:r>
          </a:p>
        </p:txBody>
      </p:sp>
      <p:sp>
        <p:nvSpPr>
          <p:cNvPr id="8" name="Dikdörtgen 7"/>
          <p:cNvSpPr/>
          <p:nvPr/>
        </p:nvSpPr>
        <p:spPr>
          <a:xfrm>
            <a:off x="1691680" y="627534"/>
            <a:ext cx="68407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Bir sunumun iki ana öğesi vardır “</a:t>
            </a:r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sunan yani sunucu</a:t>
            </a:r>
            <a:r>
              <a:rPr lang="tr-TR" dirty="0"/>
              <a:t>” ve </a:t>
            </a:r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dinleyiciler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/>
              <a:t>Animasyonlar ve ses gibi farklı efektler eklemek, izleyiciyi hedefinize çeker ve sunumunuzun bir parçası gibi hissettirir. </a:t>
            </a:r>
          </a:p>
          <a:p>
            <a:endParaRPr lang="tr-TR" dirty="0"/>
          </a:p>
          <a:p>
            <a:r>
              <a:rPr lang="tr-TR" dirty="0"/>
              <a:t>Ne kadar çok eğlenceli, etkileşimli öğeler ekledikçe, sunumunuzu gören herhangi biri kendisini eylemin bir parçası gibi hissedecektir.</a:t>
            </a:r>
          </a:p>
        </p:txBody>
      </p:sp>
      <p:pic>
        <p:nvPicPr>
          <p:cNvPr id="9" name="image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9512" y="4075812"/>
            <a:ext cx="1272941" cy="1059582"/>
          </a:xfrm>
          <a:prstGeom prst="rect">
            <a:avLst/>
          </a:prstGeom>
          <a:ln/>
        </p:spPr>
      </p:pic>
      <p:sp>
        <p:nvSpPr>
          <p:cNvPr id="2" name="Dikdörtgen 1"/>
          <p:cNvSpPr/>
          <p:nvPr/>
        </p:nvSpPr>
        <p:spPr>
          <a:xfrm>
            <a:off x="1723740" y="4420937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Biz bu etkinlikte </a:t>
            </a:r>
            <a:r>
              <a:rPr lang="tr-TR" dirty="0" err="1"/>
              <a:t>Scratch</a:t>
            </a:r>
            <a:r>
              <a:rPr lang="tr-TR" dirty="0"/>
              <a:t> adlı bir programlama dili kullanacağız</a:t>
            </a:r>
          </a:p>
        </p:txBody>
      </p:sp>
    </p:spTree>
    <p:extLst>
      <p:ext uri="{BB962C8B-B14F-4D97-AF65-F5344CB8AC3E}">
        <p14:creationId xmlns:p14="http://schemas.microsoft.com/office/powerpoint/2010/main" val="1181386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 rot="17922301">
            <a:off x="-556183" y="1427460"/>
            <a:ext cx="2494402" cy="457200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Etkinlik Detayları</a:t>
            </a:r>
          </a:p>
        </p:txBody>
      </p:sp>
      <p:sp>
        <p:nvSpPr>
          <p:cNvPr id="8" name="Dikdörtgen 7"/>
          <p:cNvSpPr/>
          <p:nvPr/>
        </p:nvSpPr>
        <p:spPr>
          <a:xfrm>
            <a:off x="1831752" y="483518"/>
            <a:ext cx="68407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Etkileşimli sunumda, öğrenciler bir sunum oluşturur (veya mevcut olanı kullanır) ve </a:t>
            </a:r>
            <a:r>
              <a:rPr lang="tr-TR" dirty="0" err="1"/>
              <a:t>Scratch</a:t>
            </a:r>
            <a:r>
              <a:rPr lang="tr-TR" dirty="0"/>
              <a:t> kullanarak etkileşimli hale getirirler. </a:t>
            </a:r>
          </a:p>
          <a:p>
            <a:endParaRPr lang="tr-TR" dirty="0"/>
          </a:p>
          <a:p>
            <a:r>
              <a:rPr lang="tr-TR" dirty="0"/>
              <a:t>Öğrenciler, konularını tanıtan başlık slayt da dahil olmak üzere en az üç slayt ekler. </a:t>
            </a:r>
          </a:p>
          <a:p>
            <a:endParaRPr lang="tr-TR" dirty="0"/>
          </a:p>
          <a:p>
            <a:r>
              <a:rPr lang="tr-TR" dirty="0"/>
              <a:t>Bu derste öğrenciler raporları, araştırmaları veya alternatif hikaye sonlarını izleyicilerin ilgisini çekecek ve işbirliğini teşvik edecek şekilde sunmayı öğrenirler.</a:t>
            </a:r>
          </a:p>
        </p:txBody>
      </p:sp>
      <p:pic>
        <p:nvPicPr>
          <p:cNvPr id="9" name="image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9512" y="4075812"/>
            <a:ext cx="1272941" cy="1059582"/>
          </a:xfrm>
          <a:prstGeom prst="rect">
            <a:avLst/>
          </a:prstGeom>
          <a:ln/>
        </p:spPr>
      </p:pic>
      <p:sp>
        <p:nvSpPr>
          <p:cNvPr id="2" name="Dikdörtgen 1"/>
          <p:cNvSpPr/>
          <p:nvPr/>
        </p:nvSpPr>
        <p:spPr>
          <a:xfrm>
            <a:off x="1723740" y="4420937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Biz bu etkinlikte </a:t>
            </a:r>
            <a:r>
              <a:rPr lang="tr-TR" dirty="0" err="1"/>
              <a:t>Scratch</a:t>
            </a:r>
            <a:r>
              <a:rPr lang="tr-TR" dirty="0"/>
              <a:t> adlı bir programlama dili kullanacağız</a:t>
            </a:r>
          </a:p>
        </p:txBody>
      </p:sp>
    </p:spTree>
    <p:extLst>
      <p:ext uri="{BB962C8B-B14F-4D97-AF65-F5344CB8AC3E}">
        <p14:creationId xmlns:p14="http://schemas.microsoft.com/office/powerpoint/2010/main" val="1556487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267494"/>
            <a:ext cx="4538464" cy="58477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anchor="b">
            <a:spAutoFit/>
          </a:bodyPr>
          <a:lstStyle/>
          <a:p>
            <a:r>
              <a:rPr lang="tr-TR" sz="3200" b="1" dirty="0">
                <a:solidFill>
                  <a:prstClr val="black"/>
                </a:solidFill>
                <a:latin typeface="Century Schoolbook"/>
                <a:ea typeface="+mn-ea"/>
                <a:cs typeface="+mn-cs"/>
              </a:rPr>
              <a:t>Öğrenme Hedefleri</a:t>
            </a:r>
          </a:p>
        </p:txBody>
      </p:sp>
      <p:pic>
        <p:nvPicPr>
          <p:cNvPr id="7" name="image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868187" y="30090"/>
            <a:ext cx="1272941" cy="1059582"/>
          </a:xfrm>
          <a:prstGeom prst="rect">
            <a:avLst/>
          </a:prstGeom>
          <a:ln/>
        </p:spPr>
      </p:pic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144016" y="1347614"/>
            <a:ext cx="5436096" cy="3136775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lvl="0" fontAlgn="base"/>
            <a:r>
              <a:rPr lang="tr-TR" sz="2400" dirty="0" err="1"/>
              <a:t>Scratch'ta</a:t>
            </a:r>
            <a:r>
              <a:rPr lang="tr-TR" sz="2400" dirty="0"/>
              <a:t> metin, resim ve animasyon içeren etkileşimli bir sunum oluştururlar.</a:t>
            </a:r>
          </a:p>
          <a:p>
            <a:pPr lvl="0" fontAlgn="base"/>
            <a:r>
              <a:rPr lang="tr-TR" sz="2400" dirty="0"/>
              <a:t>Bir dizi kodu tetiklemek için olay bloklarını (“bu karakter  tıklandığında” gibi) kullanırlar.</a:t>
            </a:r>
          </a:p>
          <a:p>
            <a:pPr lvl="0" fontAlgn="base"/>
            <a:r>
              <a:rPr lang="tr-TR" sz="2400" dirty="0"/>
              <a:t>Sunumu yapan karakteri seçerek sıralı en az üç söyleme bloğu kullanırlar.</a:t>
            </a:r>
          </a:p>
        </p:txBody>
      </p:sp>
      <p:pic>
        <p:nvPicPr>
          <p:cNvPr id="4098" name="Picture 2" descr="Running Silhouette Sport Illustration - Students running back png download - 1911*1000 - Free Transparent Running png Downloa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9349">
            <a:off x="-134996" y="1469203"/>
            <a:ext cx="11217872" cy="53424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iş Ekran Sunu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712</Words>
  <Application>Microsoft Office PowerPoint</Application>
  <PresentationFormat>Ekran Gösterisi (16:9)</PresentationFormat>
  <Paragraphs>123</Paragraphs>
  <Slides>26</Slides>
  <Notes>15</Notes>
  <HiddenSlides>0</HiddenSlides>
  <MMClips>5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6" baseType="lpstr">
      <vt:lpstr>Arial</vt:lpstr>
      <vt:lpstr>Calibri</vt:lpstr>
      <vt:lpstr>Century Schoolbook</vt:lpstr>
      <vt:lpstr>Google Sans Medium</vt:lpstr>
      <vt:lpstr>Montserrat</vt:lpstr>
      <vt:lpstr>Times New Roman</vt:lpstr>
      <vt:lpstr>Tw Cen MT</vt:lpstr>
      <vt:lpstr>Wingdings</vt:lpstr>
      <vt:lpstr>Wingdings 2</vt:lpstr>
      <vt:lpstr>Geniş Ekran Sunu</vt:lpstr>
      <vt:lpstr>  ETKİLEŞİMLİ SUNUM  </vt:lpstr>
      <vt:lpstr>Özet Konular</vt:lpstr>
      <vt:lpstr>Özet Konular</vt:lpstr>
      <vt:lpstr>Özet Konular</vt:lpstr>
      <vt:lpstr>PowerPoint Sunusu</vt:lpstr>
      <vt:lpstr>Giriş</vt:lpstr>
      <vt:lpstr>Giriş</vt:lpstr>
      <vt:lpstr>Etkinlik Detayları</vt:lpstr>
      <vt:lpstr>Öğrenme Hedefleri</vt:lpstr>
      <vt:lpstr>Ele Alınan Konular</vt:lpstr>
      <vt:lpstr>İşlemler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Sunumumu ilerletmek için;</vt:lpstr>
      <vt:lpstr>Karaktere (Kukla) animasyon oluşturmak ;</vt:lpstr>
      <vt:lpstr>Ses Ekleme ;  </vt:lpstr>
      <vt:lpstr>Hareket Ekleme ; 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2019-11-23T04:40:32Z</dcterms:created>
  <dcterms:modified xsi:type="dcterms:W3CDTF">2021-12-04T12:42:06Z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1055</vt:i4>
  </property>
  <property fmtid="{D5CDD505-2E9C-101B-9397-08002B2CF9AE}" pid="3" name="_Version">
    <vt:lpwstr>12.0.4518</vt:lpwstr>
  </property>
</Properties>
</file>